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826" r:id="rId2"/>
    <p:sldId id="827" r:id="rId3"/>
    <p:sldId id="828" r:id="rId4"/>
    <p:sldId id="829" r:id="rId5"/>
    <p:sldId id="830" r:id="rId6"/>
    <p:sldId id="260" r:id="rId7"/>
    <p:sldId id="261" r:id="rId8"/>
    <p:sldId id="25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/>
    <p:restoredTop sz="94638"/>
  </p:normalViewPr>
  <p:slideViewPr>
    <p:cSldViewPr snapToGrid="0" snapToObjects="1">
      <p:cViewPr varScale="1">
        <p:scale>
          <a:sx n="133" d="100"/>
          <a:sy n="133" d="100"/>
        </p:scale>
        <p:origin x="4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3596C-BD57-2647-B51B-CA1CB8FDB266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CF0D1-5CCC-7147-9C4E-357314E56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88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CF0D1-5CCC-7147-9C4E-357314E566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70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A2764-8105-3F48-9C63-353C434C5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DEAFE6-5336-BF4E-AEA2-BC9ACF458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2A955-513D-1C47-A2EF-F7D83B49F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EE0-E1BF-1144-BD09-8031C9015A58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05295-3551-4B4C-B0EF-A7E7B6C0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81225-FA47-674D-8480-9955B515E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C5DC-71B7-2C43-A125-697CBFE9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30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655EF-B8FC-C543-AB0B-C23EA0A03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C8B6C-DDDF-1548-9456-5E11CD4B9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FCD4C-7408-EB45-8FCA-43BC6EB9C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EE0-E1BF-1144-BD09-8031C9015A58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4C41F-BAF8-C94D-8EB7-FB3664CC1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62B46-50C1-064C-9A87-93FE81500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C5DC-71B7-2C43-A125-697CBFE9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18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7E35AB-A54B-6941-8EB0-221240480D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35726F-6552-7049-A1F9-58E1C2C5D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672EC-B3C3-0542-A732-BF5F1CC7B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EE0-E1BF-1144-BD09-8031C9015A58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2C110-6373-3747-B9F0-344A168C5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478BC-93C0-2D46-A718-2E7DAAD6D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C5DC-71B7-2C43-A125-697CBFE9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65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u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0" y="0"/>
            <a:ext cx="12192000" cy="630238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pic>
        <p:nvPicPr>
          <p:cNvPr id="8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113" y="152400"/>
            <a:ext cx="12112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8112127" y="1700213"/>
            <a:ext cx="3384548" cy="4615710"/>
          </a:xfrm>
          <a:prstGeom prst="rect">
            <a:avLst/>
          </a:prstGeom>
          <a:solidFill>
            <a:schemeClr val="accent1"/>
          </a:solidFill>
        </p:spPr>
        <p:txBody>
          <a:bodyPr lIns="180000" tIns="108000" rIns="180000" bIns="180000" anchor="t"/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4400550" y="6524625"/>
            <a:ext cx="3384667" cy="241300"/>
          </a:xfrm>
        </p:spPr>
        <p:txBody>
          <a:bodyPr anchor="ctr"/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695328" y="1700213"/>
            <a:ext cx="3384548" cy="4615710"/>
          </a:xfrm>
          <a:prstGeom prst="rect">
            <a:avLst/>
          </a:prstGeom>
          <a:solidFill>
            <a:srgbClr val="962A8B"/>
          </a:solidFill>
        </p:spPr>
        <p:txBody>
          <a:bodyPr lIns="180000" tIns="108000" rIns="180000" bIns="180000" anchor="t"/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4387255" y="1692905"/>
            <a:ext cx="3384548" cy="4615710"/>
          </a:xfrm>
          <a:prstGeom prst="rect">
            <a:avLst/>
          </a:prstGeom>
          <a:solidFill>
            <a:srgbClr val="999490"/>
          </a:solidFill>
        </p:spPr>
        <p:txBody>
          <a:bodyPr lIns="180000" tIns="108000" rIns="180000" bIns="180000" anchor="t"/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22"/>
          </p:nvPr>
        </p:nvSpPr>
        <p:spPr>
          <a:xfrm>
            <a:off x="695325" y="6519863"/>
            <a:ext cx="3360738" cy="239712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35E19-A61E-4AD3-8DC5-981596372FE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4"/>
          </p:nvPr>
        </p:nvSpPr>
        <p:spPr>
          <a:xfrm>
            <a:off x="695325" y="150813"/>
            <a:ext cx="3384550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041389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64B5F-5DE3-5046-B997-EDA7F458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2CDC6-F812-DF40-9F46-77ADB680D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961D0-C8F8-5C4C-A796-E7F3039DA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EE0-E1BF-1144-BD09-8031C9015A58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DA6A8-E479-4346-8A3F-D75FEB8E9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9223D-98ED-E04D-A484-FC5E60EFA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C5DC-71B7-2C43-A125-697CBFE9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030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0B641-21D8-5542-B7E8-889340E98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BC991-2128-2C40-AB2A-2AC7FD8E6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60682-DA4F-F84E-AC3D-35BF0043D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EE0-E1BF-1144-BD09-8031C9015A58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F0EDE-EBD2-E540-84B5-F4E8A922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43213-5F16-3F4E-9389-8A395DEF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C5DC-71B7-2C43-A125-697CBFE9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44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9F89-2F01-2A46-9198-AEFCE269C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35DD1-BA05-8F41-870C-D2B35B7334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54115-6152-B647-89DE-4CC341081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96CEA-5AF4-0B46-AA91-B0D7ECF3F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EE0-E1BF-1144-BD09-8031C9015A58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8AB556-EED3-0B42-8B01-6B5A027CC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0FC0C-1DCE-A142-BF71-5E3993E8E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C5DC-71B7-2C43-A125-697CBFE9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6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5220A-F4DC-484D-A08A-3859B8957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2A7F7-5782-5644-B050-F26D1565F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5C6F7-5EAD-4A45-B265-E46E06701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7D8142-FC14-C640-957C-7F1A22A26B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3EF201-6AB0-D944-BCF5-05D2FBE437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DAE7A-A85F-7A44-A888-75CFF1331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EE0-E1BF-1144-BD09-8031C9015A58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983A3-1F4B-1841-967F-4D9D438ED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0FA670-3955-E545-9538-1AD2C74A1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C5DC-71B7-2C43-A125-697CBFE9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40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DB01-C0DB-C147-AFF2-A1A79B0CA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83AE0-67A3-3B4C-912B-481C1EBE0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EE0-E1BF-1144-BD09-8031C9015A58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D5DC8-BC9F-1645-A855-C6CFB596C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083D0-F181-104B-9C3C-2D191C46E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C5DC-71B7-2C43-A125-697CBFE9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6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E96CF3-D75F-FB49-82C5-EB5A5B77F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EE0-E1BF-1144-BD09-8031C9015A58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665B21-7C00-F14A-B031-10B168EC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73245-2A35-F742-8BED-99BACFFBC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C5DC-71B7-2C43-A125-697CBFE9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8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E5A3A-28EA-3E47-AA08-203066CEA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71492-FEE1-A349-844C-FC22D4D3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584B96-F682-754F-BF3B-1C44545C2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9E2D0-71B2-934A-BFA2-2192F2EAA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EE0-E1BF-1144-BD09-8031C9015A58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E16313-8F71-EF4E-A005-C1A19E38D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C3C0E-C3EB-D840-9CA5-85E19717D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C5DC-71B7-2C43-A125-697CBFE9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3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A242E-A620-BB4F-A749-991C1E07C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8954F6-7901-A74D-AC91-58539E3C5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56EE24-BDDC-B74E-A6EE-16E0ADB8B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9F919-AAC1-044C-B3EC-00EB2AA6D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9EE0-E1BF-1144-BD09-8031C9015A58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22E45-5660-C044-9DC3-329B788B9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D71E3-41C6-B541-8305-1C9296B47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C5DC-71B7-2C43-A125-697CBFE9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14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2A8C54-15CA-CE40-9323-C9E63DA41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3BC0-3B2D-8341-96FD-63F17A1D7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3EEC5-A921-4448-B3FA-EFEFFADE06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39EE0-E1BF-1144-BD09-8031C9015A58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2950E-D9E8-A54A-9004-B89098095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44ABF-DC71-8F4E-A832-A85DFF5F3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3C5DC-71B7-2C43-A125-697CBFE9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791A6C-3801-4C51-9946-7A035F0D0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55" y="953705"/>
            <a:ext cx="10365828" cy="864586"/>
          </a:xfrm>
        </p:spPr>
        <p:txBody>
          <a:bodyPr>
            <a:normAutofit fontScale="90000"/>
          </a:bodyPr>
          <a:lstStyle/>
          <a:p>
            <a:pPr algn="ctr"/>
            <a:r>
              <a:rPr lang="en-AU" sz="3200" dirty="0">
                <a:solidFill>
                  <a:srgbClr val="7030A0"/>
                </a:solidFill>
                <a:latin typeface="Comic Sans MS" panose="030F0902030302020204" pitchFamily="66" charset="0"/>
              </a:rPr>
              <a:t>How can Graduate Deans make a difference in their Universities?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EEE23-4A8E-47F1-B3A6-98A87D02C7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50C86-DE31-4B36-8142-4C4BA30DDC4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fld id="{AC635E19-A61E-4AD3-8DC5-981596372FE5}" type="slidenum">
              <a:rPr lang="en-AU" smtClean="0"/>
              <a:pPr>
                <a:defRPr/>
              </a:pPr>
              <a:t>1</a:t>
            </a:fld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EEE2A7-989A-5B4A-8D33-8E9D071C7966}"/>
              </a:ext>
            </a:extLst>
          </p:cNvPr>
          <p:cNvSpPr txBox="1"/>
          <p:nvPr/>
        </p:nvSpPr>
        <p:spPr>
          <a:xfrm>
            <a:off x="576755" y="1818291"/>
            <a:ext cx="10594427" cy="1154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902030302020204" pitchFamily="66" charset="0"/>
              </a:rPr>
              <a:t>Be an </a:t>
            </a:r>
            <a:r>
              <a:rPr lang="en-US" sz="2400" dirty="0">
                <a:solidFill>
                  <a:srgbClr val="7030A0"/>
                </a:solidFill>
                <a:latin typeface="Comic Sans MS" panose="030F0902030302020204" pitchFamily="66" charset="0"/>
              </a:rPr>
              <a:t>Academic Leader</a:t>
            </a:r>
            <a:r>
              <a:rPr lang="en-US" sz="2400" dirty="0">
                <a:latin typeface="Comic Sans MS" panose="030F0902030302020204" pitchFamily="66" charset="0"/>
              </a:rPr>
              <a:t>, not a manager or administrator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902030302020204" pitchFamily="66" charset="0"/>
              </a:rPr>
              <a:t>Be a</a:t>
            </a:r>
            <a:r>
              <a:rPr lang="en-US" sz="2400" dirty="0">
                <a:solidFill>
                  <a:srgbClr val="7030A0"/>
                </a:solidFill>
                <a:latin typeface="Comic Sans MS" panose="030F0902030302020204" pitchFamily="66" charset="0"/>
              </a:rPr>
              <a:t> Principled decision maker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902030302020204" pitchFamily="66" charset="0"/>
              </a:rPr>
              <a:t>Promote a vision of </a:t>
            </a:r>
            <a:r>
              <a:rPr lang="en-US" sz="2400" dirty="0">
                <a:solidFill>
                  <a:srgbClr val="7030A0"/>
                </a:solidFill>
                <a:latin typeface="Comic Sans MS" panose="030F0902030302020204" pitchFamily="66" charset="0"/>
              </a:rPr>
              <a:t>partnership and shared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Comic Sans MS" panose="030F0902030302020204" pitchFamily="66" charset="0"/>
              </a:rPr>
              <a:t>Grit - </a:t>
            </a:r>
            <a:r>
              <a:rPr lang="en-AU" sz="2400" dirty="0">
                <a:latin typeface="Comic Sans MS" panose="030F0902030302020204" pitchFamily="66" charset="0"/>
              </a:rPr>
              <a:t>perseverance and passion for long-term goals </a:t>
            </a:r>
            <a:endParaRPr lang="en-US" sz="2400" dirty="0">
              <a:solidFill>
                <a:srgbClr val="7030A0"/>
              </a:solidFill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endParaRPr lang="en-US" sz="24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02182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791A6C-3801-4C51-9946-7A035F0D0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55" y="953705"/>
            <a:ext cx="10365828" cy="864586"/>
          </a:xfrm>
        </p:spPr>
        <p:txBody>
          <a:bodyPr>
            <a:normAutofit/>
          </a:bodyPr>
          <a:lstStyle/>
          <a:p>
            <a:pPr algn="ctr"/>
            <a:r>
              <a:rPr lang="en-AU" sz="3200" dirty="0">
                <a:solidFill>
                  <a:srgbClr val="7030A0"/>
                </a:solidFill>
                <a:latin typeface="Comic Sans MS" panose="030F0902030302020204" pitchFamily="66" charset="0"/>
              </a:rPr>
              <a:t>The Dean as an Academic Leader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EEE23-4A8E-47F1-B3A6-98A87D02C7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50C86-DE31-4B36-8142-4C4BA30DDC4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fld id="{AC635E19-A61E-4AD3-8DC5-981596372FE5}" type="slidenum">
              <a:rPr lang="en-AU" smtClean="0"/>
              <a:pPr>
                <a:defRPr/>
              </a:pPr>
              <a:t>2</a:t>
            </a:fld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EEE2A7-989A-5B4A-8D33-8E9D071C7966}"/>
              </a:ext>
            </a:extLst>
          </p:cNvPr>
          <p:cNvSpPr txBox="1"/>
          <p:nvPr/>
        </p:nvSpPr>
        <p:spPr>
          <a:xfrm>
            <a:off x="576755" y="1818291"/>
            <a:ext cx="10594427" cy="1154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902030302020204" pitchFamily="66" charset="0"/>
              </a:rPr>
              <a:t>Communicate the academic purpose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Comic Sans MS" panose="030F0902030302020204" pitchFamily="66" charset="0"/>
              </a:rPr>
              <a:t>Dean-Director partnership is pivotal in the leadership-management nexus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902030302020204" pitchFamily="66" charset="0"/>
              </a:rPr>
              <a:t>Build your network of like-minded staff and mentor the next generation of leaders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endParaRPr lang="en-US" sz="24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70192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791A6C-3801-4C51-9946-7A035F0D0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55" y="953705"/>
            <a:ext cx="10365828" cy="864586"/>
          </a:xfrm>
        </p:spPr>
        <p:txBody>
          <a:bodyPr>
            <a:normAutofit fontScale="90000"/>
          </a:bodyPr>
          <a:lstStyle/>
          <a:p>
            <a:pPr algn="ctr"/>
            <a:r>
              <a:rPr lang="en-AU" sz="3200" dirty="0">
                <a:solidFill>
                  <a:srgbClr val="7030A0"/>
                </a:solidFill>
                <a:latin typeface="Comic Sans MS" panose="030F0902030302020204" pitchFamily="66" charset="0"/>
              </a:rPr>
              <a:t>The Dean as a </a:t>
            </a:r>
            <a:r>
              <a:rPr lang="en-US" sz="3200" dirty="0">
                <a:solidFill>
                  <a:srgbClr val="7030A0"/>
                </a:solidFill>
                <a:latin typeface="Comic Sans MS" panose="030F0902030302020204" pitchFamily="66" charset="0"/>
              </a:rPr>
              <a:t>Principled decision maker</a:t>
            </a:r>
            <a:br>
              <a:rPr lang="en-US" sz="3200" dirty="0">
                <a:latin typeface="Comic Sans MS" panose="030F0902030302020204" pitchFamily="66" charset="0"/>
              </a:rPr>
            </a:br>
            <a:endParaRPr lang="en-AU" sz="3200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EEE23-4A8E-47F1-B3A6-98A87D02C7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50C86-DE31-4B36-8142-4C4BA30DDC4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fld id="{AC635E19-A61E-4AD3-8DC5-981596372FE5}" type="slidenum">
              <a:rPr lang="en-AU" smtClean="0"/>
              <a:pPr>
                <a:defRPr/>
              </a:pPr>
              <a:t>3</a:t>
            </a:fld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EEE2A7-989A-5B4A-8D33-8E9D071C7966}"/>
              </a:ext>
            </a:extLst>
          </p:cNvPr>
          <p:cNvSpPr txBox="1"/>
          <p:nvPr/>
        </p:nvSpPr>
        <p:spPr>
          <a:xfrm>
            <a:off x="576755" y="1608084"/>
            <a:ext cx="10594427" cy="1264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Comic Sans MS" panose="030F0902030302020204" pitchFamily="66" charset="0"/>
            </a:endParaRP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902030302020204" pitchFamily="66" charset="0"/>
              </a:rPr>
              <a:t>It’s better to be respected than to be liked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Comic Sans MS" panose="030F0902030302020204" pitchFamily="66" charset="0"/>
              </a:rPr>
              <a:t>Follow process and avoid the arbitrary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902030302020204" pitchFamily="66" charset="0"/>
              </a:rPr>
              <a:t>Take your time when making decisions – sometimes it is better to do nothing (for a while)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endParaRPr lang="en-US" sz="24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740869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791A6C-3801-4C51-9946-7A035F0D0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54" y="1175791"/>
            <a:ext cx="10365828" cy="864586"/>
          </a:xfrm>
        </p:spPr>
        <p:txBody>
          <a:bodyPr>
            <a:normAutofit fontScale="90000"/>
          </a:bodyPr>
          <a:lstStyle/>
          <a:p>
            <a:pPr algn="ctr"/>
            <a:r>
              <a:rPr lang="en-AU" sz="3200" dirty="0">
                <a:solidFill>
                  <a:srgbClr val="7030A0"/>
                </a:solidFill>
                <a:latin typeface="Comic Sans MS" panose="030F0902030302020204" pitchFamily="66" charset="0"/>
              </a:rPr>
              <a:t>Promoting partnership across the University</a:t>
            </a:r>
            <a:br>
              <a:rPr lang="en-US" sz="3200" dirty="0">
                <a:latin typeface="Comic Sans MS" panose="030F0902030302020204" pitchFamily="66" charset="0"/>
              </a:rPr>
            </a:br>
            <a:endParaRPr lang="en-AU" sz="3200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EEE23-4A8E-47F1-B3A6-98A87D02C7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50C86-DE31-4B36-8142-4C4BA30DDC4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fld id="{AC635E19-A61E-4AD3-8DC5-981596372FE5}" type="slidenum">
              <a:rPr lang="en-AU" smtClean="0"/>
              <a:pPr>
                <a:defRPr/>
              </a:pPr>
              <a:t>4</a:t>
            </a:fld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EEE2A7-989A-5B4A-8D33-8E9D071C7966}"/>
              </a:ext>
            </a:extLst>
          </p:cNvPr>
          <p:cNvSpPr txBox="1"/>
          <p:nvPr/>
        </p:nvSpPr>
        <p:spPr>
          <a:xfrm>
            <a:off x="576755" y="1608084"/>
            <a:ext cx="10594427" cy="1338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Comic Sans MS" panose="030F0902030302020204" pitchFamily="66" charset="0"/>
            </a:endParaRP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902030302020204" pitchFamily="66" charset="0"/>
              </a:rPr>
              <a:t>Delivery of quality outcomes and meeting performance targets in an HDR Program is a </a:t>
            </a:r>
            <a:r>
              <a:rPr lang="en-US" sz="2400" dirty="0">
                <a:solidFill>
                  <a:srgbClr val="7030A0"/>
                </a:solidFill>
                <a:latin typeface="Comic Sans MS" panose="030F0902030302020204" pitchFamily="66" charset="0"/>
              </a:rPr>
              <a:t>shared responsibility</a:t>
            </a:r>
            <a:r>
              <a:rPr lang="en-US" sz="2400" dirty="0">
                <a:latin typeface="Comic Sans MS" panose="030F0902030302020204" pitchFamily="66" charset="0"/>
              </a:rPr>
              <a:t> of the Graduate School and Faculties</a:t>
            </a: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Comic Sans MS" panose="030F0902030302020204" pitchFamily="66" charset="0"/>
              </a:rPr>
              <a:t>It’s about a Partnership and Accountabilities</a:t>
            </a: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endParaRPr lang="en-US" sz="24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500172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791A6C-3801-4C51-9946-7A035F0D0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54" y="1175791"/>
            <a:ext cx="10365828" cy="864586"/>
          </a:xfrm>
        </p:spPr>
        <p:txBody>
          <a:bodyPr>
            <a:normAutofit fontScale="90000"/>
          </a:bodyPr>
          <a:lstStyle/>
          <a:p>
            <a:pPr algn="ctr"/>
            <a:r>
              <a:rPr lang="en-AU" sz="3200" dirty="0">
                <a:solidFill>
                  <a:srgbClr val="7030A0"/>
                </a:solidFill>
                <a:latin typeface="Comic Sans MS" panose="030F0902030302020204" pitchFamily="66" charset="0"/>
              </a:rPr>
              <a:t>Laying the groundwork for change</a:t>
            </a:r>
            <a:br>
              <a:rPr lang="en-US" sz="3200" dirty="0">
                <a:latin typeface="Comic Sans MS" panose="030F0902030302020204" pitchFamily="66" charset="0"/>
              </a:rPr>
            </a:br>
            <a:endParaRPr lang="en-AU" sz="3200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EEE23-4A8E-47F1-B3A6-98A87D02C7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50C86-DE31-4B36-8142-4C4BA30DDC4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fld id="{AC635E19-A61E-4AD3-8DC5-981596372FE5}" type="slidenum">
              <a:rPr lang="en-AU" smtClean="0"/>
              <a:pPr>
                <a:defRPr/>
              </a:pPr>
              <a:t>5</a:t>
            </a:fld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EEE2A7-989A-5B4A-8D33-8E9D071C7966}"/>
              </a:ext>
            </a:extLst>
          </p:cNvPr>
          <p:cNvSpPr txBox="1"/>
          <p:nvPr/>
        </p:nvSpPr>
        <p:spPr>
          <a:xfrm>
            <a:off x="576754" y="1702677"/>
            <a:ext cx="10594427" cy="10802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Comic Sans MS" panose="030F09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902030302020204" pitchFamily="66" charset="0"/>
              </a:rPr>
              <a:t>Make sure that the University is aware of contemporary expectations in graduate research education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Comic Sans MS" panose="030F0902030302020204" pitchFamily="66" charset="0"/>
              </a:rPr>
              <a:t>Bring in ideas from outside doctoral education</a:t>
            </a:r>
          </a:p>
          <a:p>
            <a:endParaRPr lang="en-US" sz="2400" dirty="0">
              <a:solidFill>
                <a:srgbClr val="7030A0"/>
              </a:solidFill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902030302020204" pitchFamily="66" charset="0"/>
              </a:rPr>
              <a:t>Be ready to take opportunities when they arise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030A0"/>
              </a:solidFill>
              <a:latin typeface="Comic Sans MS" panose="030F09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030A0"/>
              </a:solidFill>
              <a:latin typeface="Comic Sans MS" panose="030F09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Comic Sans MS" panose="030F0902030302020204" pitchFamily="66" charset="0"/>
              </a:rPr>
              <a:t>Don’t be put off by setbacks</a:t>
            </a: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902030302020204" pitchFamily="66" charset="0"/>
            </a:endParaRPr>
          </a:p>
          <a:p>
            <a:endParaRPr lang="en-US" sz="2400" dirty="0">
              <a:latin typeface="Comic Sans MS" panose="030F09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54CF57-9259-9D46-AC90-1056EC286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123" y="2623671"/>
            <a:ext cx="1356954" cy="2039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0AEC1F-B58F-0C44-854F-DDF7F55E3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8291" y="2623670"/>
            <a:ext cx="1356955" cy="20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99713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E4CDF6-CF7C-AE47-AE15-34342F907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65" y="1102039"/>
            <a:ext cx="11031270" cy="46539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00CFF8-873D-544C-A655-0895520A514E}"/>
              </a:ext>
            </a:extLst>
          </p:cNvPr>
          <p:cNvSpPr txBox="1"/>
          <p:nvPr/>
        </p:nvSpPr>
        <p:spPr>
          <a:xfrm>
            <a:off x="672164" y="345259"/>
            <a:ext cx="10847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</a:rPr>
              <a:t>The 4</a:t>
            </a:r>
            <a:r>
              <a:rPr lang="en-US" sz="2000" baseline="30000" dirty="0">
                <a:solidFill>
                  <a:srgbClr val="7030A0"/>
                </a:solidFill>
              </a:rPr>
              <a:t>th</a:t>
            </a:r>
            <a:r>
              <a:rPr lang="en-US" sz="2000" dirty="0">
                <a:solidFill>
                  <a:srgbClr val="7030A0"/>
                </a:solidFill>
              </a:rPr>
              <a:t> domain in UQ’s Academic Appraisal is about development of people through research</a:t>
            </a:r>
          </a:p>
        </p:txBody>
      </p:sp>
    </p:spTree>
    <p:extLst>
      <p:ext uri="{BB962C8B-B14F-4D97-AF65-F5344CB8AC3E}">
        <p14:creationId xmlns:p14="http://schemas.microsoft.com/office/powerpoint/2010/main" val="3609225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682BDF-0D76-5244-B2A3-2B85CB23B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19"/>
            <a:ext cx="12192000" cy="67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14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47F817-7409-7E40-AAA7-EEBD92C13FB4}"/>
              </a:ext>
            </a:extLst>
          </p:cNvPr>
          <p:cNvSpPr txBox="1"/>
          <p:nvPr/>
        </p:nvSpPr>
        <p:spPr>
          <a:xfrm>
            <a:off x="3474831" y="598935"/>
            <a:ext cx="524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Comic Sans MS" panose="030F0902030302020204" pitchFamily="66" charset="0"/>
              </a:rPr>
              <a:t>Most of all - have fun!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DFB91-E464-E640-8616-7BB1E08A7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03" y="1122155"/>
            <a:ext cx="5509456" cy="56229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6D94AA-BF8D-1E4E-8EE3-E498B6829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128" y="1496010"/>
            <a:ext cx="3311023" cy="487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31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217</Words>
  <Application>Microsoft Macintosh PowerPoint</Application>
  <PresentationFormat>Widescreen</PresentationFormat>
  <Paragraphs>158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Office Theme</vt:lpstr>
      <vt:lpstr>How can Graduate Deans make a difference in their Universities? </vt:lpstr>
      <vt:lpstr>The Dean as an Academic Leader</vt:lpstr>
      <vt:lpstr>The Dean as a Principled decision maker </vt:lpstr>
      <vt:lpstr>Promoting partnership across the University </vt:lpstr>
      <vt:lpstr>Laying the groundwork for change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Alastair McEwan</dc:creator>
  <cp:lastModifiedBy>Alastair McEwan</cp:lastModifiedBy>
  <cp:revision>5</cp:revision>
  <dcterms:created xsi:type="dcterms:W3CDTF">2021-11-11T05:48:30Z</dcterms:created>
  <dcterms:modified xsi:type="dcterms:W3CDTF">2021-11-12T03:41:11Z</dcterms:modified>
</cp:coreProperties>
</file>